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Klemer Display" panose="020B0604020202020204" charset="0"/>
      <p:regular r:id="rId41"/>
    </p:embeddedFont>
    <p:embeddedFont>
      <p:font typeface="Montserrat Classic" panose="020B0604020202020204" charset="0"/>
      <p:regular r:id="rId42"/>
    </p:embeddedFont>
    <p:embeddedFont>
      <p:font typeface="Montserrat Classic Bold" panose="020B0604020202020204" charset="0"/>
      <p:regular r:id="rId43"/>
    </p:embeddedFont>
    <p:embeddedFont>
      <p:font typeface="Times New Roman Italics" panose="020B0604020202020204" charset="0"/>
      <p:regular r:id="rId44"/>
    </p:embeddedFont>
    <p:embeddedFont>
      <p:font typeface="Wedges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i Bhardwaj" userId="f62c1b4b46ba6917" providerId="LiveId" clId="{EAEBB19D-F316-4FD6-84DC-6E42A76C8A58}"/>
    <pc:docChg chg="modSld">
      <pc:chgData name="Iti Bhardwaj" userId="f62c1b4b46ba6917" providerId="LiveId" clId="{EAEBB19D-F316-4FD6-84DC-6E42A76C8A58}" dt="2024-08-21T14:40:25.831" v="0" actId="404"/>
      <pc:docMkLst>
        <pc:docMk/>
      </pc:docMkLst>
      <pc:sldChg chg="modSp mod">
        <pc:chgData name="Iti Bhardwaj" userId="f62c1b4b46ba6917" providerId="LiveId" clId="{EAEBB19D-F316-4FD6-84DC-6E42A76C8A58}" dt="2024-08-21T14:40:25.831" v="0" actId="404"/>
        <pc:sldMkLst>
          <pc:docMk/>
          <pc:sldMk cId="0" sldId="269"/>
        </pc:sldMkLst>
        <pc:spChg chg="mod">
          <ac:chgData name="Iti Bhardwaj" userId="f62c1b4b46ba6917" providerId="LiveId" clId="{EAEBB19D-F316-4FD6-84DC-6E42A76C8A58}" dt="2024-08-21T14:40:25.831" v="0" actId="404"/>
          <ac:spMkLst>
            <pc:docMk/>
            <pc:sldMk cId="0" sldId="269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8650" y="7697532"/>
            <a:ext cx="7970676" cy="47625"/>
            <a:chOff x="0" y="0"/>
            <a:chExt cx="2407453" cy="14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7453" cy="14385"/>
            </a:xfrm>
            <a:custGeom>
              <a:avLst/>
              <a:gdLst/>
              <a:ahLst/>
              <a:cxnLst/>
              <a:rect l="l" t="t" r="r" b="b"/>
              <a:pathLst>
                <a:path w="2407453" h="14385">
                  <a:moveTo>
                    <a:pt x="7192" y="0"/>
                  </a:moveTo>
                  <a:lnTo>
                    <a:pt x="2400261" y="0"/>
                  </a:lnTo>
                  <a:cubicBezTo>
                    <a:pt x="2402168" y="0"/>
                    <a:pt x="2403998" y="758"/>
                    <a:pt x="2405347" y="2107"/>
                  </a:cubicBezTo>
                  <a:cubicBezTo>
                    <a:pt x="2406696" y="3455"/>
                    <a:pt x="2407453" y="5285"/>
                    <a:pt x="2407453" y="7192"/>
                  </a:cubicBezTo>
                  <a:lnTo>
                    <a:pt x="2407453" y="7192"/>
                  </a:lnTo>
                  <a:cubicBezTo>
                    <a:pt x="2407453" y="9100"/>
                    <a:pt x="2406696" y="10929"/>
                    <a:pt x="2405347" y="12278"/>
                  </a:cubicBezTo>
                  <a:cubicBezTo>
                    <a:pt x="2403998" y="13627"/>
                    <a:pt x="2402168" y="14385"/>
                    <a:pt x="2400261" y="14385"/>
                  </a:cubicBezTo>
                  <a:lnTo>
                    <a:pt x="7192" y="14385"/>
                  </a:lnTo>
                  <a:cubicBezTo>
                    <a:pt x="5285" y="14385"/>
                    <a:pt x="3455" y="13627"/>
                    <a:pt x="2107" y="12278"/>
                  </a:cubicBezTo>
                  <a:cubicBezTo>
                    <a:pt x="758" y="10929"/>
                    <a:pt x="0" y="9100"/>
                    <a:pt x="0" y="7192"/>
                  </a:cubicBezTo>
                  <a:lnTo>
                    <a:pt x="0" y="7192"/>
                  </a:lnTo>
                  <a:cubicBezTo>
                    <a:pt x="0" y="5285"/>
                    <a:pt x="758" y="3455"/>
                    <a:pt x="2107" y="2107"/>
                  </a:cubicBezTo>
                  <a:cubicBezTo>
                    <a:pt x="3455" y="758"/>
                    <a:pt x="5285" y="0"/>
                    <a:pt x="7192" y="0"/>
                  </a:cubicBezTo>
                  <a:close/>
                </a:path>
              </a:pathLst>
            </a:custGeom>
            <a:solidFill>
              <a:srgbClr val="5347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7453" cy="52485"/>
            </a:xfrm>
            <a:prstGeom prst="rect">
              <a:avLst/>
            </a:prstGeom>
          </p:spPr>
          <p:txBody>
            <a:bodyPr lIns="44297" tIns="44297" rIns="44297" bIns="4429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05575">
            <a:off x="450423" y="487702"/>
            <a:ext cx="3313306" cy="3006072"/>
          </a:xfrm>
          <a:custGeom>
            <a:avLst/>
            <a:gdLst/>
            <a:ahLst/>
            <a:cxnLst/>
            <a:rect l="l" t="t" r="r" b="b"/>
            <a:pathLst>
              <a:path w="3313306" h="3006072">
                <a:moveTo>
                  <a:pt x="0" y="0"/>
                </a:moveTo>
                <a:lnTo>
                  <a:pt x="3313306" y="0"/>
                </a:lnTo>
                <a:lnTo>
                  <a:pt x="3313306" y="3006072"/>
                </a:lnTo>
                <a:lnTo>
                  <a:pt x="0" y="3006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20912" y="4285942"/>
            <a:ext cx="9226151" cy="303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35"/>
              </a:lnSpc>
            </a:pPr>
            <a:r>
              <a:rPr lang="en-US" sz="11060">
                <a:solidFill>
                  <a:srgbClr val="FF6B6C"/>
                </a:solidFill>
                <a:latin typeface="Wedges"/>
                <a:ea typeface="Wedges"/>
                <a:cs typeface="Wedges"/>
                <a:sym typeface="Wedges"/>
              </a:rPr>
              <a:t>VERB Tense</a:t>
            </a:r>
          </a:p>
          <a:p>
            <a:pPr algn="ctr">
              <a:lnSpc>
                <a:spcPts val="11835"/>
              </a:lnSpc>
            </a:pPr>
            <a:r>
              <a:rPr lang="en-US" sz="11060">
                <a:solidFill>
                  <a:srgbClr val="FF6B6C"/>
                </a:solidFill>
                <a:latin typeface="Wedges"/>
                <a:ea typeface="Wedges"/>
                <a:cs typeface="Wedges"/>
                <a:sym typeface="Wedges"/>
              </a:rPr>
              <a:t>ERROR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7063" y="4346063"/>
            <a:ext cx="5940937" cy="5940937"/>
          </a:xfrm>
          <a:custGeom>
            <a:avLst/>
            <a:gdLst/>
            <a:ahLst/>
            <a:cxnLst/>
            <a:rect l="l" t="t" r="r" b="b"/>
            <a:pathLst>
              <a:path w="5940937" h="5940937">
                <a:moveTo>
                  <a:pt x="0" y="0"/>
                </a:moveTo>
                <a:lnTo>
                  <a:pt x="5940937" y="0"/>
                </a:lnTo>
                <a:lnTo>
                  <a:pt x="5940937" y="5940937"/>
                </a:lnTo>
                <a:lnTo>
                  <a:pt x="0" y="5940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5569" y="1626610"/>
            <a:ext cx="10501802" cy="408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A verb form error occurs when the wrong form of the verb is used, such as using the base form instead of the past tense.</a:t>
            </a:r>
          </a:p>
          <a:p>
            <a:pPr algn="l">
              <a:lnSpc>
                <a:spcPts val="5350"/>
              </a:lnSpc>
            </a:pPr>
            <a:endParaRPr lang="en-US" sz="5000">
              <a:solidFill>
                <a:srgbClr val="53476F"/>
              </a:solidFill>
              <a:latin typeface="Wedges"/>
              <a:ea typeface="Wedges"/>
              <a:cs typeface="Wedges"/>
              <a:sym typeface="Wedge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182256" y="1028700"/>
            <a:ext cx="2738212" cy="8229600"/>
          </a:xfrm>
          <a:custGeom>
            <a:avLst/>
            <a:gdLst/>
            <a:ahLst/>
            <a:cxnLst/>
            <a:rect l="l" t="t" r="r" b="b"/>
            <a:pathLst>
              <a:path w="2738212" h="8229600">
                <a:moveTo>
                  <a:pt x="0" y="0"/>
                </a:moveTo>
                <a:lnTo>
                  <a:pt x="2738212" y="0"/>
                </a:lnTo>
                <a:lnTo>
                  <a:pt x="27382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7660" y="5810149"/>
            <a:ext cx="1050180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If I was you, I will do it differently.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7660" y="1270418"/>
            <a:ext cx="11901840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F6B6C"/>
                </a:solidFill>
                <a:latin typeface="Wedges"/>
                <a:ea typeface="Wedges"/>
                <a:cs typeface="Wedges"/>
                <a:sym typeface="Wedges"/>
              </a:rPr>
              <a:t>what’s wrong with this sentence?</a:t>
            </a:r>
          </a:p>
        </p:txBody>
      </p:sp>
      <p:sp>
        <p:nvSpPr>
          <p:cNvPr id="4" name="Freeform 4"/>
          <p:cNvSpPr/>
          <p:nvPr/>
        </p:nvSpPr>
        <p:spPr>
          <a:xfrm>
            <a:off x="13218336" y="3469423"/>
            <a:ext cx="4040964" cy="6817577"/>
          </a:xfrm>
          <a:custGeom>
            <a:avLst/>
            <a:gdLst/>
            <a:ahLst/>
            <a:cxnLst/>
            <a:rect l="l" t="t" r="r" b="b"/>
            <a:pathLst>
              <a:path w="4040964" h="6817577">
                <a:moveTo>
                  <a:pt x="0" y="0"/>
                </a:moveTo>
                <a:lnTo>
                  <a:pt x="4040964" y="0"/>
                </a:lnTo>
                <a:lnTo>
                  <a:pt x="4040964" y="6817577"/>
                </a:lnTo>
                <a:lnTo>
                  <a:pt x="0" y="681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6373" y="2036133"/>
            <a:ext cx="1050180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If I </a:t>
            </a:r>
            <a:r>
              <a:rPr lang="en-US" sz="5000" strike="sngStrike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was</a:t>
            </a: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you, I </a:t>
            </a:r>
            <a:r>
              <a:rPr lang="en-US" sz="5000" strike="sngStrike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will</a:t>
            </a: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do it differently. </a:t>
            </a:r>
          </a:p>
        </p:txBody>
      </p:sp>
      <p:sp>
        <p:nvSpPr>
          <p:cNvPr id="3" name="Freeform 3"/>
          <p:cNvSpPr/>
          <p:nvPr/>
        </p:nvSpPr>
        <p:spPr>
          <a:xfrm>
            <a:off x="13218336" y="3469423"/>
            <a:ext cx="4040964" cy="6817577"/>
          </a:xfrm>
          <a:custGeom>
            <a:avLst/>
            <a:gdLst/>
            <a:ahLst/>
            <a:cxnLst/>
            <a:rect l="l" t="t" r="r" b="b"/>
            <a:pathLst>
              <a:path w="4040964" h="6817577">
                <a:moveTo>
                  <a:pt x="0" y="0"/>
                </a:moveTo>
                <a:lnTo>
                  <a:pt x="4040964" y="0"/>
                </a:lnTo>
                <a:lnTo>
                  <a:pt x="4040964" y="6817577"/>
                </a:lnTo>
                <a:lnTo>
                  <a:pt x="0" y="681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306" y="5210175"/>
            <a:ext cx="12909352" cy="76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If I </a:t>
            </a:r>
            <a:r>
              <a:rPr lang="en-US" sz="5499">
                <a:solidFill>
                  <a:srgbClr val="53476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were</a:t>
            </a: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you, I </a:t>
            </a:r>
            <a:r>
              <a:rPr lang="en-US" sz="5499">
                <a:solidFill>
                  <a:srgbClr val="53476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would</a:t>
            </a: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do it differently.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9075" y="3562829"/>
            <a:ext cx="35563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CORRECTION: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9075" y="7178675"/>
            <a:ext cx="5571530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was = indicative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53476F"/>
              </a:solidFill>
              <a:latin typeface="Wedges"/>
              <a:ea typeface="Wedges"/>
              <a:cs typeface="Wedges"/>
              <a:sym typeface="Wedges"/>
            </a:endParaR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were = subjunctive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8597" y="3623945"/>
            <a:ext cx="9940703" cy="408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9274C9"/>
                </a:solidFill>
                <a:latin typeface="Wedges"/>
                <a:ea typeface="Wedges"/>
                <a:cs typeface="Wedges"/>
                <a:sym typeface="Wedges"/>
              </a:rPr>
              <a:t>A verb mood error happens when the wrong mood of the verb is used, like using the indicative mood instead of the subjunctive mood.</a:t>
            </a:r>
          </a:p>
          <a:p>
            <a:pPr algn="l">
              <a:lnSpc>
                <a:spcPts val="5350"/>
              </a:lnSpc>
            </a:pPr>
            <a:endParaRPr lang="en-US" sz="5000">
              <a:solidFill>
                <a:srgbClr val="9274C9"/>
              </a:solidFill>
              <a:latin typeface="Wedges"/>
              <a:ea typeface="Wedges"/>
              <a:cs typeface="Wedges"/>
              <a:sym typeface="Wedge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1920620" y="987439"/>
            <a:ext cx="4255734" cy="8270861"/>
          </a:xfrm>
          <a:custGeom>
            <a:avLst/>
            <a:gdLst/>
            <a:ahLst/>
            <a:cxnLst/>
            <a:rect l="l" t="t" r="r" b="b"/>
            <a:pathLst>
              <a:path w="4255734" h="8270861">
                <a:moveTo>
                  <a:pt x="4255734" y="0"/>
                </a:moveTo>
                <a:lnTo>
                  <a:pt x="0" y="0"/>
                </a:lnTo>
                <a:lnTo>
                  <a:pt x="0" y="8270861"/>
                </a:lnTo>
                <a:lnTo>
                  <a:pt x="4255734" y="8270861"/>
                </a:lnTo>
                <a:lnTo>
                  <a:pt x="42557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2816709"/>
            <a:ext cx="91440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for stating facts or opinions.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5482" y="2569376"/>
            <a:ext cx="6210380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FA5050"/>
                </a:solidFill>
                <a:latin typeface="Wedges"/>
                <a:ea typeface="Wedges"/>
                <a:cs typeface="Wedges"/>
                <a:sym typeface="Wedges"/>
              </a:rPr>
              <a:t>INDICATIVE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900" y="5004537"/>
            <a:ext cx="7163544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  <a:spcBef>
                <a:spcPct val="0"/>
              </a:spcBef>
            </a:pPr>
            <a:r>
              <a:rPr lang="en-US" sz="8000">
                <a:solidFill>
                  <a:srgbClr val="AE2C36"/>
                </a:solidFill>
                <a:latin typeface="Wedges"/>
                <a:ea typeface="Wedges"/>
                <a:cs typeface="Wedges"/>
                <a:sym typeface="Wedges"/>
              </a:rPr>
              <a:t>Subjunctive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013428"/>
            <a:ext cx="895232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for hypothetical situations, wishes, or suggestions.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3907" y="7804614"/>
            <a:ext cx="6361956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  <a:spcBef>
                <a:spcPct val="0"/>
              </a:spcBef>
            </a:pPr>
            <a:r>
              <a:rPr lang="en-US" sz="8000">
                <a:solidFill>
                  <a:srgbClr val="FA5050"/>
                </a:solidFill>
                <a:latin typeface="Wedges"/>
                <a:ea typeface="Wedges"/>
                <a:cs typeface="Wedges"/>
                <a:sym typeface="Wedges"/>
              </a:rPr>
              <a:t>Imperative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2445" y="7813504"/>
            <a:ext cx="9543437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for giving commands or instructions.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77036" y="409180"/>
            <a:ext cx="71339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DE7A7C"/>
                </a:solidFill>
                <a:latin typeface="Wedges"/>
                <a:ea typeface="Wedges"/>
                <a:cs typeface="Wedges"/>
                <a:sym typeface="Wedges"/>
              </a:rPr>
              <a:t>VERB MOODS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50024" y="3566263"/>
            <a:ext cx="4080570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believe he is right.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17232" y="6362222"/>
            <a:ext cx="4005858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 wish I were there.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39742" y="9165419"/>
            <a:ext cx="4190851" cy="63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Please pass the salt.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3947" y="5200650"/>
            <a:ext cx="10501802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book was written by Mark Twain.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67685"/>
            <a:ext cx="12632295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A5050"/>
                </a:solidFill>
                <a:latin typeface="Wedges"/>
                <a:ea typeface="Wedges"/>
                <a:cs typeface="Wedges"/>
                <a:sym typeface="Wedges"/>
              </a:rPr>
              <a:t>what’s wrong with this sentence?</a:t>
            </a:r>
          </a:p>
        </p:txBody>
      </p:sp>
      <p:sp>
        <p:nvSpPr>
          <p:cNvPr id="4" name="Freeform 4"/>
          <p:cNvSpPr/>
          <p:nvPr/>
        </p:nvSpPr>
        <p:spPr>
          <a:xfrm>
            <a:off x="12545907" y="1262910"/>
            <a:ext cx="4924822" cy="7761180"/>
          </a:xfrm>
          <a:custGeom>
            <a:avLst/>
            <a:gdLst/>
            <a:ahLst/>
            <a:cxnLst/>
            <a:rect l="l" t="t" r="r" b="b"/>
            <a:pathLst>
              <a:path w="4924822" h="7761180">
                <a:moveTo>
                  <a:pt x="0" y="0"/>
                </a:moveTo>
                <a:lnTo>
                  <a:pt x="4924821" y="0"/>
                </a:lnTo>
                <a:lnTo>
                  <a:pt x="4924821" y="7761180"/>
                </a:lnTo>
                <a:lnTo>
                  <a:pt x="0" y="776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44105" y="1959208"/>
            <a:ext cx="10501802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book </a:t>
            </a:r>
            <a:r>
              <a:rPr lang="en-US" sz="5000" strike="sngStrike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was written</a:t>
            </a: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by Mark Twain. </a:t>
            </a:r>
          </a:p>
        </p:txBody>
      </p:sp>
      <p:sp>
        <p:nvSpPr>
          <p:cNvPr id="3" name="Freeform 3"/>
          <p:cNvSpPr/>
          <p:nvPr/>
        </p:nvSpPr>
        <p:spPr>
          <a:xfrm>
            <a:off x="12545907" y="1262910"/>
            <a:ext cx="4924822" cy="7761180"/>
          </a:xfrm>
          <a:custGeom>
            <a:avLst/>
            <a:gdLst/>
            <a:ahLst/>
            <a:cxnLst/>
            <a:rect l="l" t="t" r="r" b="b"/>
            <a:pathLst>
              <a:path w="4924822" h="7761180">
                <a:moveTo>
                  <a:pt x="0" y="0"/>
                </a:moveTo>
                <a:lnTo>
                  <a:pt x="4924821" y="0"/>
                </a:lnTo>
                <a:lnTo>
                  <a:pt x="4924821" y="7761180"/>
                </a:lnTo>
                <a:lnTo>
                  <a:pt x="0" y="776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1416" y="5636021"/>
            <a:ext cx="9766250" cy="76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Mark Twain </a:t>
            </a:r>
            <a:r>
              <a:rPr lang="en-US" sz="5499">
                <a:solidFill>
                  <a:srgbClr val="53476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wrote</a:t>
            </a: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the book.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2706" y="4181951"/>
            <a:ext cx="442367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CORRECTION: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2271" y="7665682"/>
            <a:ext cx="8064252" cy="16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 was written = passive voice</a:t>
            </a:r>
          </a:p>
          <a:p>
            <a:pPr algn="ctr">
              <a:lnSpc>
                <a:spcPts val="4279"/>
              </a:lnSpc>
              <a:spcBef>
                <a:spcPct val="0"/>
              </a:spcBef>
            </a:pPr>
            <a:endParaRPr lang="en-US" sz="3999">
              <a:solidFill>
                <a:srgbClr val="53476F"/>
              </a:solidFill>
              <a:latin typeface="Wedges"/>
              <a:ea typeface="Wedges"/>
              <a:cs typeface="Wedges"/>
              <a:sym typeface="Wedges"/>
            </a:endParaRPr>
          </a:p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 wrote = active voice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05133" y="1933420"/>
            <a:ext cx="10501802" cy="475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A verb voice error occurs when the wrong voice of the verb is used, such as using the passive voice instead of the active voice WHICH INHIBITS CLEAR AND DIRECT COMMUNICATION.</a:t>
            </a:r>
          </a:p>
        </p:txBody>
      </p:sp>
      <p:sp>
        <p:nvSpPr>
          <p:cNvPr id="3" name="Freeform 3"/>
          <p:cNvSpPr/>
          <p:nvPr/>
        </p:nvSpPr>
        <p:spPr>
          <a:xfrm rot="-64542" flipH="1">
            <a:off x="1987160" y="1028700"/>
            <a:ext cx="3411543" cy="8229600"/>
          </a:xfrm>
          <a:custGeom>
            <a:avLst/>
            <a:gdLst/>
            <a:ahLst/>
            <a:cxnLst/>
            <a:rect l="l" t="t" r="r" b="b"/>
            <a:pathLst>
              <a:path w="3411543" h="8229600">
                <a:moveTo>
                  <a:pt x="3411543" y="0"/>
                </a:moveTo>
                <a:lnTo>
                  <a:pt x="0" y="0"/>
                </a:lnTo>
                <a:lnTo>
                  <a:pt x="0" y="8229600"/>
                </a:lnTo>
                <a:lnTo>
                  <a:pt x="3411543" y="8229600"/>
                </a:lnTo>
                <a:lnTo>
                  <a:pt x="3411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9896" y="2254655"/>
            <a:ext cx="8481715" cy="641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49"/>
              </a:lnSpc>
            </a:pPr>
            <a:r>
              <a:rPr lang="en-US" sz="15279">
                <a:solidFill>
                  <a:srgbClr val="FF6B6C"/>
                </a:solidFill>
                <a:latin typeface="Klemer Display"/>
                <a:ea typeface="Klemer Display"/>
                <a:cs typeface="Klemer Display"/>
                <a:sym typeface="Klemer Display"/>
              </a:rPr>
              <a:t>let’s</a:t>
            </a:r>
          </a:p>
          <a:p>
            <a:pPr algn="ctr">
              <a:lnSpc>
                <a:spcPts val="16349"/>
              </a:lnSpc>
            </a:pPr>
            <a:endParaRPr lang="en-US" sz="15279">
              <a:solidFill>
                <a:srgbClr val="FF6B6C"/>
              </a:solidFill>
              <a:latin typeface="Klemer Display"/>
              <a:ea typeface="Klemer Display"/>
              <a:cs typeface="Klemer Display"/>
              <a:sym typeface="Klemer Display"/>
            </a:endParaRPr>
          </a:p>
          <a:p>
            <a:pPr algn="ctr">
              <a:lnSpc>
                <a:spcPts val="16349"/>
              </a:lnSpc>
            </a:pPr>
            <a:r>
              <a:rPr lang="en-US" sz="15279">
                <a:solidFill>
                  <a:srgbClr val="FF6B6C"/>
                </a:solidFill>
                <a:latin typeface="Klemer Display"/>
                <a:ea typeface="Klemer Display"/>
                <a:cs typeface="Klemer Display"/>
                <a:sym typeface="Klemer Display"/>
              </a:rPr>
              <a:t>practice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91398" y="3059567"/>
            <a:ext cx="2968499" cy="3124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83714" y="4455703"/>
            <a:ext cx="5675586" cy="4114800"/>
          </a:xfrm>
          <a:custGeom>
            <a:avLst/>
            <a:gdLst/>
            <a:ahLst/>
            <a:cxnLst/>
            <a:rect l="l" t="t" r="r" b="b"/>
            <a:pathLst>
              <a:path w="5675586" h="4114800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723" y="2277639"/>
            <a:ext cx="17716277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1. The company ___________ a new marketing campaign next week.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3374975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will launch</a:t>
            </a:r>
          </a:p>
          <a:p>
            <a:pPr algn="just">
              <a:lnSpc>
                <a:spcPts val="427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launch</a:t>
            </a:r>
          </a:p>
          <a:p>
            <a:pPr algn="just">
              <a:lnSpc>
                <a:spcPts val="427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launches</a:t>
            </a:r>
          </a:p>
          <a:p>
            <a:pPr algn="just">
              <a:lnSpc>
                <a:spcPts val="427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launching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0741" y="1405642"/>
            <a:ext cx="7787259" cy="8229600"/>
          </a:xfrm>
          <a:custGeom>
            <a:avLst/>
            <a:gdLst/>
            <a:ahLst/>
            <a:cxnLst/>
            <a:rect l="l" t="t" r="r" b="b"/>
            <a:pathLst>
              <a:path w="7787259" h="8229600">
                <a:moveTo>
                  <a:pt x="0" y="0"/>
                </a:moveTo>
                <a:lnTo>
                  <a:pt x="7787259" y="0"/>
                </a:lnTo>
                <a:lnTo>
                  <a:pt x="7787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5043" y="3376079"/>
            <a:ext cx="7423841" cy="6910921"/>
          </a:xfrm>
          <a:custGeom>
            <a:avLst/>
            <a:gdLst/>
            <a:ahLst/>
            <a:cxnLst/>
            <a:rect l="l" t="t" r="r" b="b"/>
            <a:pathLst>
              <a:path w="7423841" h="6910921">
                <a:moveTo>
                  <a:pt x="0" y="0"/>
                </a:moveTo>
                <a:lnTo>
                  <a:pt x="7423841" y="0"/>
                </a:lnTo>
                <a:lnTo>
                  <a:pt x="7423841" y="6910921"/>
                </a:lnTo>
                <a:lnTo>
                  <a:pt x="0" y="6910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0304" y="537931"/>
            <a:ext cx="10501802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9274C9"/>
                </a:solidFill>
                <a:latin typeface="Wedges"/>
                <a:ea typeface="Wedges"/>
                <a:cs typeface="Wedges"/>
                <a:sym typeface="Wedges"/>
              </a:rPr>
              <a:t>what is verb tense error?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97874" y="1839802"/>
            <a:ext cx="6392994" cy="235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verb tense error occurs when the verb used in a sentence does not match the appropriate tense for the intended meaning.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6621" y="5444242"/>
            <a:ext cx="5200686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often leads to confusion or miscommunication;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can occur accidentally 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723" y="2268114"/>
            <a:ext cx="17144554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1. The company ___________ a new marketing campaign next week.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sng" strike="noStrik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a) will launch</a:t>
            </a: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endParaRPr lang="en-US" sz="3999" u="sng" strike="noStrike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launch</a:t>
            </a: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endParaRPr lang="en-US" sz="3999" u="none" strike="noStrike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launches</a:t>
            </a: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endParaRPr lang="en-US" sz="3999" u="none" strike="noStrike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launching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1583714" y="4455703"/>
            <a:ext cx="5675586" cy="4114800"/>
          </a:xfrm>
          <a:custGeom>
            <a:avLst/>
            <a:gdLst/>
            <a:ahLst/>
            <a:cxnLst/>
            <a:rect l="l" t="t" r="r" b="b"/>
            <a:pathLst>
              <a:path w="5675586" h="4114800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3842" y="2268114"/>
            <a:ext cx="1586031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2. The children ___________ in the park when it started raining.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plays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play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were playing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played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3842" y="2268114"/>
            <a:ext cx="1586031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2. The children ___________ in the park when it started raining.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plays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play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c) were playing</a:t>
            </a:r>
          </a:p>
          <a:p>
            <a:pPr algn="just">
              <a:lnSpc>
                <a:spcPts val="4279"/>
              </a:lnSpc>
            </a:pPr>
            <a:endParaRPr lang="en-US" sz="3999" u="sng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played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29497" y="5962532"/>
            <a:ext cx="5190185" cy="32957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15909" y="2055065"/>
            <a:ext cx="12499628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3. She ________ her phone on the table yesterday.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put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puts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putting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had put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5909" y="2055065"/>
            <a:ext cx="12499628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3. She ________ her phone on the table yesterday.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a) put</a:t>
            </a:r>
          </a:p>
          <a:p>
            <a:pPr algn="just">
              <a:lnSpc>
                <a:spcPts val="4279"/>
              </a:lnSpc>
            </a:pPr>
            <a:endParaRPr lang="en-US" sz="3999" u="sng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puts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putting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had put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29497" y="5962532"/>
            <a:ext cx="5190185" cy="32957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94151" y="5380383"/>
            <a:ext cx="6493849" cy="4906617"/>
          </a:xfrm>
          <a:custGeom>
            <a:avLst/>
            <a:gdLst/>
            <a:ahLst/>
            <a:cxnLst/>
            <a:rect l="l" t="t" r="r" b="b"/>
            <a:pathLst>
              <a:path w="6493849" h="4906617">
                <a:moveTo>
                  <a:pt x="0" y="0"/>
                </a:moveTo>
                <a:lnTo>
                  <a:pt x="6493849" y="0"/>
                </a:lnTo>
                <a:lnTo>
                  <a:pt x="6493849" y="4906617"/>
                </a:lnTo>
                <a:lnTo>
                  <a:pt x="0" y="490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1115" y="2055065"/>
            <a:ext cx="15409218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4. My brother and I ___________ going to the concert tonight.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am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be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115" y="2055065"/>
            <a:ext cx="15409218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4. My brother and I ___________ going to the concert tonight.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6722893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 u="sng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am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be</a:t>
            </a:r>
          </a:p>
        </p:txBody>
      </p:sp>
      <p:sp>
        <p:nvSpPr>
          <p:cNvPr id="4" name="Freeform 4"/>
          <p:cNvSpPr/>
          <p:nvPr/>
        </p:nvSpPr>
        <p:spPr>
          <a:xfrm>
            <a:off x="11794151" y="5380383"/>
            <a:ext cx="6493849" cy="4906617"/>
          </a:xfrm>
          <a:custGeom>
            <a:avLst/>
            <a:gdLst/>
            <a:ahLst/>
            <a:cxnLst/>
            <a:rect l="l" t="t" r="r" b="b"/>
            <a:pathLst>
              <a:path w="6493849" h="4906617">
                <a:moveTo>
                  <a:pt x="0" y="0"/>
                </a:moveTo>
                <a:lnTo>
                  <a:pt x="6493849" y="0"/>
                </a:lnTo>
                <a:lnTo>
                  <a:pt x="6493849" y="4906617"/>
                </a:lnTo>
                <a:lnTo>
                  <a:pt x="0" y="490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9915" y="2055065"/>
            <a:ext cx="1269161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5. Choose the sentence with the correct verb form: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She have been working all day.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She has been working all day.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She have been worked all day.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She has been work all day.</a:t>
            </a:r>
          </a:p>
        </p:txBody>
      </p:sp>
      <p:sp>
        <p:nvSpPr>
          <p:cNvPr id="4" name="Freeform 4"/>
          <p:cNvSpPr/>
          <p:nvPr/>
        </p:nvSpPr>
        <p:spPr>
          <a:xfrm rot="1436755">
            <a:off x="12526140" y="5320407"/>
            <a:ext cx="4770783" cy="2385391"/>
          </a:xfrm>
          <a:custGeom>
            <a:avLst/>
            <a:gdLst/>
            <a:ahLst/>
            <a:cxnLst/>
            <a:rect l="l" t="t" r="r" b="b"/>
            <a:pathLst>
              <a:path w="4770783" h="2385391">
                <a:moveTo>
                  <a:pt x="0" y="0"/>
                </a:moveTo>
                <a:lnTo>
                  <a:pt x="4770783" y="0"/>
                </a:lnTo>
                <a:lnTo>
                  <a:pt x="4770783" y="2385391"/>
                </a:lnTo>
                <a:lnTo>
                  <a:pt x="0" y="2385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9915" y="2055065"/>
            <a:ext cx="1269161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5. Choose the sentence with the correct verb form: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She have been working all day.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b) She has been working all day.</a:t>
            </a:r>
          </a:p>
          <a:p>
            <a:pPr algn="just">
              <a:lnSpc>
                <a:spcPts val="4279"/>
              </a:lnSpc>
            </a:pPr>
            <a:endParaRPr lang="en-US" sz="3999" u="sng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She have been worked all day.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She has been work all day.</a:t>
            </a:r>
          </a:p>
        </p:txBody>
      </p:sp>
      <p:sp>
        <p:nvSpPr>
          <p:cNvPr id="4" name="Freeform 4"/>
          <p:cNvSpPr/>
          <p:nvPr/>
        </p:nvSpPr>
        <p:spPr>
          <a:xfrm rot="1436755">
            <a:off x="12526140" y="5320407"/>
            <a:ext cx="4770783" cy="2385391"/>
          </a:xfrm>
          <a:custGeom>
            <a:avLst/>
            <a:gdLst/>
            <a:ahLst/>
            <a:cxnLst/>
            <a:rect l="l" t="t" r="r" b="b"/>
            <a:pathLst>
              <a:path w="4770783" h="2385391">
                <a:moveTo>
                  <a:pt x="0" y="0"/>
                </a:moveTo>
                <a:lnTo>
                  <a:pt x="4770783" y="0"/>
                </a:lnTo>
                <a:lnTo>
                  <a:pt x="4770783" y="2385391"/>
                </a:lnTo>
                <a:lnTo>
                  <a:pt x="0" y="2385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7206" y="6201741"/>
            <a:ext cx="8069647" cy="4085259"/>
          </a:xfrm>
          <a:custGeom>
            <a:avLst/>
            <a:gdLst/>
            <a:ahLst/>
            <a:cxnLst/>
            <a:rect l="l" t="t" r="r" b="b"/>
            <a:pathLst>
              <a:path w="8069647" h="4085259">
                <a:moveTo>
                  <a:pt x="0" y="0"/>
                </a:moveTo>
                <a:lnTo>
                  <a:pt x="8069647" y="0"/>
                </a:lnTo>
                <a:lnTo>
                  <a:pt x="8069647" y="4085259"/>
                </a:lnTo>
                <a:lnTo>
                  <a:pt x="0" y="408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6. I will visit my grandparents next weekend. They ________________ very excited to see 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were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will be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17921" y="3455201"/>
            <a:ext cx="7486340" cy="408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FA5050"/>
                </a:solidFill>
                <a:latin typeface="Wedges"/>
                <a:ea typeface="Wedges"/>
                <a:cs typeface="Wedges"/>
                <a:sym typeface="Wedges"/>
              </a:rPr>
              <a:t>To make our writing or speaking understandable and clear, it is essential to use the correct verb tense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13264" y="1428391"/>
            <a:ext cx="6579121" cy="7430219"/>
          </a:xfrm>
          <a:custGeom>
            <a:avLst/>
            <a:gdLst/>
            <a:ahLst/>
            <a:cxnLst/>
            <a:rect l="l" t="t" r="r" b="b"/>
            <a:pathLst>
              <a:path w="6579121" h="7430219">
                <a:moveTo>
                  <a:pt x="6579121" y="0"/>
                </a:moveTo>
                <a:lnTo>
                  <a:pt x="0" y="0"/>
                </a:lnTo>
                <a:lnTo>
                  <a:pt x="0" y="7430218"/>
                </a:lnTo>
                <a:lnTo>
                  <a:pt x="6579121" y="7430218"/>
                </a:lnTo>
                <a:lnTo>
                  <a:pt x="65791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6. I will visit my grandparents next weekend. They ________________ very excited to see me.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were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d) will be</a:t>
            </a:r>
          </a:p>
        </p:txBody>
      </p:sp>
      <p:sp>
        <p:nvSpPr>
          <p:cNvPr id="4" name="Freeform 4"/>
          <p:cNvSpPr/>
          <p:nvPr/>
        </p:nvSpPr>
        <p:spPr>
          <a:xfrm>
            <a:off x="10007206" y="6201741"/>
            <a:ext cx="8069647" cy="4085259"/>
          </a:xfrm>
          <a:custGeom>
            <a:avLst/>
            <a:gdLst/>
            <a:ahLst/>
            <a:cxnLst/>
            <a:rect l="l" t="t" r="r" b="b"/>
            <a:pathLst>
              <a:path w="8069647" h="4085259">
                <a:moveTo>
                  <a:pt x="0" y="0"/>
                </a:moveTo>
                <a:lnTo>
                  <a:pt x="8069647" y="0"/>
                </a:lnTo>
                <a:lnTo>
                  <a:pt x="8069647" y="4085259"/>
                </a:lnTo>
                <a:lnTo>
                  <a:pt x="0" y="408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1381" y="4111416"/>
            <a:ext cx="4849940" cy="5980867"/>
          </a:xfrm>
          <a:custGeom>
            <a:avLst/>
            <a:gdLst/>
            <a:ahLst/>
            <a:cxnLst/>
            <a:rect l="l" t="t" r="r" b="b"/>
            <a:pathLst>
              <a:path w="4849940" h="5980867">
                <a:moveTo>
                  <a:pt x="0" y="0"/>
                </a:moveTo>
                <a:lnTo>
                  <a:pt x="4849940" y="0"/>
                </a:lnTo>
                <a:lnTo>
                  <a:pt x="4849940" y="5980867"/>
                </a:lnTo>
                <a:lnTo>
                  <a:pt x="0" y="598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7. Yesterday, I ________________ my favorite book and couldn't put it down.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read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reads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have read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will read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7. Yesterday, I ________________ my favorite book and couldn't put it down.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a) read</a:t>
            </a:r>
          </a:p>
          <a:p>
            <a:pPr algn="just">
              <a:lnSpc>
                <a:spcPts val="4279"/>
              </a:lnSpc>
            </a:pPr>
            <a:endParaRPr lang="en-US" sz="3999" u="sng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reads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have read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will read</a:t>
            </a:r>
          </a:p>
        </p:txBody>
      </p:sp>
      <p:sp>
        <p:nvSpPr>
          <p:cNvPr id="4" name="Freeform 4"/>
          <p:cNvSpPr/>
          <p:nvPr/>
        </p:nvSpPr>
        <p:spPr>
          <a:xfrm>
            <a:off x="13371381" y="4111416"/>
            <a:ext cx="4849940" cy="5980867"/>
          </a:xfrm>
          <a:custGeom>
            <a:avLst/>
            <a:gdLst/>
            <a:ahLst/>
            <a:cxnLst/>
            <a:rect l="l" t="t" r="r" b="b"/>
            <a:pathLst>
              <a:path w="4849940" h="5980867">
                <a:moveTo>
                  <a:pt x="0" y="0"/>
                </a:moveTo>
                <a:lnTo>
                  <a:pt x="4849940" y="0"/>
                </a:lnTo>
                <a:lnTo>
                  <a:pt x="4849940" y="5980867"/>
                </a:lnTo>
                <a:lnTo>
                  <a:pt x="0" y="598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02624" y="3445153"/>
            <a:ext cx="3985376" cy="6841847"/>
          </a:xfrm>
          <a:custGeom>
            <a:avLst/>
            <a:gdLst/>
            <a:ahLst/>
            <a:cxnLst/>
            <a:rect l="l" t="t" r="r" b="b"/>
            <a:pathLst>
              <a:path w="3985376" h="6841847">
                <a:moveTo>
                  <a:pt x="0" y="0"/>
                </a:moveTo>
                <a:lnTo>
                  <a:pt x="3985376" y="0"/>
                </a:lnTo>
                <a:lnTo>
                  <a:pt x="3985376" y="6841847"/>
                </a:lnTo>
                <a:lnTo>
                  <a:pt x="0" y="684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43300" y="4456800"/>
            <a:ext cx="2616000" cy="1373400"/>
          </a:xfrm>
          <a:custGeom>
            <a:avLst/>
            <a:gdLst/>
            <a:ahLst/>
            <a:cxnLst/>
            <a:rect l="l" t="t" r="r" b="b"/>
            <a:pathLst>
              <a:path w="2616000" h="1373400">
                <a:moveTo>
                  <a:pt x="0" y="0"/>
                </a:moveTo>
                <a:lnTo>
                  <a:pt x="2616000" y="0"/>
                </a:lnTo>
                <a:lnTo>
                  <a:pt x="2616000" y="1373400"/>
                </a:lnTo>
                <a:lnTo>
                  <a:pt x="0" y="137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8. If I _____ you, I would buy a big house.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was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were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8. If I _____ you, I would buy a big house.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is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are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was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d) were</a:t>
            </a:r>
          </a:p>
        </p:txBody>
      </p:sp>
      <p:sp>
        <p:nvSpPr>
          <p:cNvPr id="4" name="Freeform 4"/>
          <p:cNvSpPr/>
          <p:nvPr/>
        </p:nvSpPr>
        <p:spPr>
          <a:xfrm>
            <a:off x="14302624" y="3445153"/>
            <a:ext cx="3985376" cy="6841847"/>
          </a:xfrm>
          <a:custGeom>
            <a:avLst/>
            <a:gdLst/>
            <a:ahLst/>
            <a:cxnLst/>
            <a:rect l="l" t="t" r="r" b="b"/>
            <a:pathLst>
              <a:path w="3985376" h="6841847">
                <a:moveTo>
                  <a:pt x="0" y="0"/>
                </a:moveTo>
                <a:lnTo>
                  <a:pt x="3985376" y="0"/>
                </a:lnTo>
                <a:lnTo>
                  <a:pt x="3985376" y="6841847"/>
                </a:lnTo>
                <a:lnTo>
                  <a:pt x="0" y="684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3300" y="4456800"/>
            <a:ext cx="2616000" cy="1373400"/>
          </a:xfrm>
          <a:custGeom>
            <a:avLst/>
            <a:gdLst/>
            <a:ahLst/>
            <a:cxnLst/>
            <a:rect l="l" t="t" r="r" b="b"/>
            <a:pathLst>
              <a:path w="2616000" h="1373400">
                <a:moveTo>
                  <a:pt x="0" y="0"/>
                </a:moveTo>
                <a:lnTo>
                  <a:pt x="2616000" y="0"/>
                </a:lnTo>
                <a:lnTo>
                  <a:pt x="2616000" y="1373400"/>
                </a:lnTo>
                <a:lnTo>
                  <a:pt x="0" y="137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309" y="6172200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9. I ________ to the store to buy some groceries.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gone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goes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going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9. I ________ to the store to buy some groceries.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gone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goes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going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d) went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4734309" y="6172200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10. They ________ the movie last night.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watch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watches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watching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d) watched</a:t>
            </a:r>
          </a:p>
        </p:txBody>
      </p:sp>
      <p:sp>
        <p:nvSpPr>
          <p:cNvPr id="4" name="Freeform 4"/>
          <p:cNvSpPr/>
          <p:nvPr/>
        </p:nvSpPr>
        <p:spPr>
          <a:xfrm>
            <a:off x="11490205" y="6604127"/>
            <a:ext cx="7315200" cy="3684466"/>
          </a:xfrm>
          <a:custGeom>
            <a:avLst/>
            <a:gdLst/>
            <a:ahLst/>
            <a:cxnLst/>
            <a:rect l="l" t="t" r="r" b="b"/>
            <a:pathLst>
              <a:path w="7315200" h="3684466">
                <a:moveTo>
                  <a:pt x="0" y="0"/>
                </a:moveTo>
                <a:lnTo>
                  <a:pt x="7315200" y="0"/>
                </a:lnTo>
                <a:lnTo>
                  <a:pt x="7315200" y="3684466"/>
                </a:lnTo>
                <a:lnTo>
                  <a:pt x="0" y="368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8556" y="1324610"/>
            <a:ext cx="13844400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10. They ________ the movie last night.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8556" y="4627470"/>
            <a:ext cx="12779580" cy="381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a) watch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b) watches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just">
              <a:lnSpc>
                <a:spcPts val="4279"/>
              </a:lnSpc>
            </a:pPr>
            <a:r>
              <a:rPr lang="en-US" sz="3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c) watching</a:t>
            </a:r>
          </a:p>
          <a:p>
            <a:pPr algn="just">
              <a:lnSpc>
                <a:spcPts val="4279"/>
              </a:lnSpc>
            </a:pPr>
            <a:endParaRPr lang="en-US" sz="3999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just">
              <a:lnSpc>
                <a:spcPts val="427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d) watched</a:t>
            </a:r>
          </a:p>
        </p:txBody>
      </p:sp>
      <p:sp>
        <p:nvSpPr>
          <p:cNvPr id="4" name="Freeform 4"/>
          <p:cNvSpPr/>
          <p:nvPr/>
        </p:nvSpPr>
        <p:spPr>
          <a:xfrm>
            <a:off x="11490205" y="6604127"/>
            <a:ext cx="7315200" cy="3684466"/>
          </a:xfrm>
          <a:custGeom>
            <a:avLst/>
            <a:gdLst/>
            <a:ahLst/>
            <a:cxnLst/>
            <a:rect l="l" t="t" r="r" b="b"/>
            <a:pathLst>
              <a:path w="7315200" h="3684466">
                <a:moveTo>
                  <a:pt x="0" y="0"/>
                </a:moveTo>
                <a:lnTo>
                  <a:pt x="7315200" y="0"/>
                </a:lnTo>
                <a:lnTo>
                  <a:pt x="7315200" y="3684466"/>
                </a:lnTo>
                <a:lnTo>
                  <a:pt x="0" y="368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8597" y="2957195"/>
            <a:ext cx="9940703" cy="450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70"/>
              </a:lnSpc>
            </a:pPr>
            <a:r>
              <a:rPr lang="en-US" sz="11000">
                <a:solidFill>
                  <a:srgbClr val="9274C9"/>
                </a:solidFill>
                <a:latin typeface="Wedges"/>
                <a:ea typeface="Wedges"/>
                <a:cs typeface="Wedges"/>
                <a:sym typeface="Wedges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 rot="-71893" flipH="1">
            <a:off x="1916814" y="1028700"/>
            <a:ext cx="3950208" cy="8229600"/>
          </a:xfrm>
          <a:custGeom>
            <a:avLst/>
            <a:gdLst/>
            <a:ahLst/>
            <a:cxnLst/>
            <a:rect l="l" t="t" r="r" b="b"/>
            <a:pathLst>
              <a:path w="3950208" h="8229600">
                <a:moveTo>
                  <a:pt x="3950208" y="0"/>
                </a:moveTo>
                <a:lnTo>
                  <a:pt x="0" y="0"/>
                </a:lnTo>
                <a:lnTo>
                  <a:pt x="0" y="8229600"/>
                </a:lnTo>
                <a:lnTo>
                  <a:pt x="3950208" y="8229600"/>
                </a:lnTo>
                <a:lnTo>
                  <a:pt x="39502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5028" y="754204"/>
            <a:ext cx="10501802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types of Verb tense errors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830123"/>
            <a:ext cx="2847709" cy="1789551"/>
            <a:chOff x="0" y="0"/>
            <a:chExt cx="3796946" cy="238606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796946" cy="2386068"/>
              <a:chOff x="0" y="0"/>
              <a:chExt cx="984183" cy="6184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4183" cy="618478"/>
              </a:xfrm>
              <a:custGeom>
                <a:avLst/>
                <a:gdLst/>
                <a:ahLst/>
                <a:cxnLst/>
                <a:rect l="l" t="t" r="r" b="b"/>
                <a:pathLst>
                  <a:path w="984183" h="618478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</p:spPr>
            <p:txBody>
              <a:bodyPr lIns="38713" tIns="38713" rIns="38713" bIns="3871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3499">
                  <a:solidFill>
                    <a:srgbClr val="FEFEF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VERB TENSE ERRORS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0145" y="3830123"/>
            <a:ext cx="2847709" cy="1789551"/>
            <a:chOff x="0" y="0"/>
            <a:chExt cx="3796946" cy="23860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796946" cy="2386068"/>
              <a:chOff x="0" y="0"/>
              <a:chExt cx="984183" cy="61847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84183" cy="618478"/>
              </a:xfrm>
              <a:custGeom>
                <a:avLst/>
                <a:gdLst/>
                <a:ahLst/>
                <a:cxnLst/>
                <a:rect l="l" t="t" r="r" b="b"/>
                <a:pathLst>
                  <a:path w="984183" h="618478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</p:spPr>
            <p:txBody>
              <a:bodyPr lIns="38713" tIns="38713" rIns="38713" bIns="3871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3499">
                  <a:solidFill>
                    <a:srgbClr val="FEFEF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VERB FORM ERRORS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770509"/>
            <a:ext cx="2847709" cy="1789551"/>
            <a:chOff x="0" y="0"/>
            <a:chExt cx="3796946" cy="238606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796946" cy="2386068"/>
              <a:chOff x="0" y="0"/>
              <a:chExt cx="984183" cy="61847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84183" cy="618478"/>
              </a:xfrm>
              <a:custGeom>
                <a:avLst/>
                <a:gdLst/>
                <a:ahLst/>
                <a:cxnLst/>
                <a:rect l="l" t="t" r="r" b="b"/>
                <a:pathLst>
                  <a:path w="984183" h="618478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</p:spPr>
            <p:txBody>
              <a:bodyPr lIns="38713" tIns="38713" rIns="38713" bIns="3871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3499">
                  <a:solidFill>
                    <a:srgbClr val="FEFEF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VERB MOOD ERRORS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91402" y="1377820"/>
            <a:ext cx="4299722" cy="7531360"/>
          </a:xfrm>
          <a:custGeom>
            <a:avLst/>
            <a:gdLst/>
            <a:ahLst/>
            <a:cxnLst/>
            <a:rect l="l" t="t" r="r" b="b"/>
            <a:pathLst>
              <a:path w="4299722" h="7531360">
                <a:moveTo>
                  <a:pt x="0" y="0"/>
                </a:moveTo>
                <a:lnTo>
                  <a:pt x="4299722" y="0"/>
                </a:lnTo>
                <a:lnTo>
                  <a:pt x="4299722" y="7531360"/>
                </a:lnTo>
                <a:lnTo>
                  <a:pt x="0" y="753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524704" y="6770509"/>
            <a:ext cx="2847709" cy="1789551"/>
            <a:chOff x="0" y="0"/>
            <a:chExt cx="3796946" cy="238606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796946" cy="2386068"/>
              <a:chOff x="0" y="0"/>
              <a:chExt cx="984183" cy="61847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84183" cy="618478"/>
              </a:xfrm>
              <a:custGeom>
                <a:avLst/>
                <a:gdLst/>
                <a:ahLst/>
                <a:cxnLst/>
                <a:rect l="l" t="t" r="r" b="b"/>
                <a:pathLst>
                  <a:path w="984183" h="618478">
                    <a:moveTo>
                      <a:pt x="206617" y="0"/>
                    </a:moveTo>
                    <a:lnTo>
                      <a:pt x="777566" y="0"/>
                    </a:lnTo>
                    <a:cubicBezTo>
                      <a:pt x="891678" y="0"/>
                      <a:pt x="984183" y="92506"/>
                      <a:pt x="984183" y="206617"/>
                    </a:cubicBezTo>
                    <a:lnTo>
                      <a:pt x="984183" y="411861"/>
                    </a:lnTo>
                    <a:cubicBezTo>
                      <a:pt x="984183" y="525973"/>
                      <a:pt x="891678" y="618478"/>
                      <a:pt x="777566" y="618478"/>
                    </a:cubicBezTo>
                    <a:lnTo>
                      <a:pt x="206617" y="618478"/>
                    </a:lnTo>
                    <a:cubicBezTo>
                      <a:pt x="92506" y="618478"/>
                      <a:pt x="0" y="525973"/>
                      <a:pt x="0" y="411861"/>
                    </a:cubicBezTo>
                    <a:lnTo>
                      <a:pt x="0" y="206617"/>
                    </a:lnTo>
                    <a:cubicBezTo>
                      <a:pt x="0" y="92506"/>
                      <a:pt x="92506" y="0"/>
                      <a:pt x="206617" y="0"/>
                    </a:cubicBezTo>
                    <a:close/>
                  </a:path>
                </a:pathLst>
              </a:custGeom>
              <a:solidFill>
                <a:srgbClr val="53476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984183" cy="656578"/>
              </a:xfrm>
              <a:prstGeom prst="rect">
                <a:avLst/>
              </a:prstGeom>
            </p:spPr>
            <p:txBody>
              <a:bodyPr lIns="38713" tIns="38713" rIns="38713" bIns="3871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41854" y="221061"/>
              <a:ext cx="3113237" cy="190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3499">
                  <a:solidFill>
                    <a:srgbClr val="FEFEF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VERB VOICE</a:t>
              </a:r>
            </a:p>
            <a:p>
              <a:pPr algn="ctr">
                <a:lnSpc>
                  <a:spcPts val="3744"/>
                </a:lnSpc>
              </a:pPr>
              <a:r>
                <a:rPr lang="en-US" sz="3499">
                  <a:solidFill>
                    <a:srgbClr val="FEFEF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ERRORS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7639" y="1924801"/>
            <a:ext cx="10992722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F6B6C"/>
                </a:solidFill>
                <a:latin typeface="Wedges"/>
                <a:ea typeface="Wedges"/>
                <a:cs typeface="Wedges"/>
                <a:sym typeface="Wedges"/>
              </a:rPr>
              <a:t>what’s wrong with this sentence?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2369" y="6448384"/>
            <a:ext cx="1086326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 am going to the beach yesterday.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2294" y="1446759"/>
            <a:ext cx="1086341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 </a:t>
            </a:r>
            <a:r>
              <a:rPr lang="en-US" sz="5000" strike="sngStrike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am going</a:t>
            </a:r>
            <a:r>
              <a:rPr lang="en-US" sz="5000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to the beach yesterday.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C75E29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99446" y="4409198"/>
            <a:ext cx="1048910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 </a:t>
            </a:r>
            <a:r>
              <a:rPr lang="en-US" sz="5499">
                <a:solidFill>
                  <a:srgbClr val="C75E2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went</a:t>
            </a:r>
            <a:r>
              <a:rPr lang="en-US" sz="5499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to the beach yesterday.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6342" y="3119984"/>
            <a:ext cx="35563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75E2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CORRECTION: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93297" y="6889589"/>
            <a:ext cx="864319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75E29"/>
                </a:solidFill>
                <a:latin typeface="Wedges"/>
                <a:ea typeface="Wedges"/>
                <a:cs typeface="Wedges"/>
                <a:sym typeface="Wedges"/>
              </a:rPr>
              <a:t>went = past tense = yesterday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39160" y="8588375"/>
            <a:ext cx="720968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C75E29"/>
                </a:solidFill>
                <a:latin typeface="Wedges"/>
                <a:ea typeface="Wedges"/>
                <a:cs typeface="Wedges"/>
                <a:sym typeface="Wedges"/>
              </a:rPr>
              <a:t>am going = present tense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49283" y="1028700"/>
            <a:ext cx="4578650" cy="8229600"/>
          </a:xfrm>
          <a:custGeom>
            <a:avLst/>
            <a:gdLst/>
            <a:ahLst/>
            <a:cxnLst/>
            <a:rect l="l" t="t" r="r" b="b"/>
            <a:pathLst>
              <a:path w="4578650" h="8229600">
                <a:moveTo>
                  <a:pt x="4578650" y="0"/>
                </a:moveTo>
                <a:lnTo>
                  <a:pt x="0" y="0"/>
                </a:lnTo>
                <a:lnTo>
                  <a:pt x="0" y="8229600"/>
                </a:lnTo>
                <a:lnTo>
                  <a:pt x="4578650" y="8229600"/>
                </a:lnTo>
                <a:lnTo>
                  <a:pt x="45786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27271" y="2871879"/>
            <a:ext cx="11228592" cy="460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3"/>
              </a:lnSpc>
            </a:pPr>
            <a:r>
              <a:rPr lang="en-US" sz="5647">
                <a:solidFill>
                  <a:srgbClr val="9274C9"/>
                </a:solidFill>
                <a:latin typeface="Wedges"/>
                <a:ea typeface="Wedges"/>
                <a:cs typeface="Wedges"/>
                <a:sym typeface="Wedges"/>
              </a:rPr>
              <a:t>A verb tense error occurs when the verb used in a sentence does not match the appropriate tense for the intended meaning.</a:t>
            </a:r>
          </a:p>
          <a:p>
            <a:pPr algn="l">
              <a:lnSpc>
                <a:spcPts val="6043"/>
              </a:lnSpc>
            </a:pPr>
            <a:endParaRPr lang="en-US" sz="5647">
              <a:solidFill>
                <a:srgbClr val="9274C9"/>
              </a:solidFill>
              <a:latin typeface="Wedges"/>
              <a:ea typeface="Wedges"/>
              <a:cs typeface="Wedges"/>
              <a:sym typeface="Wedg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9982" y="1028700"/>
            <a:ext cx="4309318" cy="8229600"/>
          </a:xfrm>
          <a:custGeom>
            <a:avLst/>
            <a:gdLst/>
            <a:ahLst/>
            <a:cxnLst/>
            <a:rect l="l" t="t" r="r" b="b"/>
            <a:pathLst>
              <a:path w="4309318" h="8229600">
                <a:moveTo>
                  <a:pt x="0" y="0"/>
                </a:moveTo>
                <a:lnTo>
                  <a:pt x="4309318" y="0"/>
                </a:lnTo>
                <a:lnTo>
                  <a:pt x="4309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5983" y="5895015"/>
            <a:ext cx="110800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She have a good time at the party.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2063" y="1133475"/>
            <a:ext cx="11627920" cy="219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A5050"/>
                </a:solidFill>
                <a:latin typeface="Wedges"/>
                <a:ea typeface="Wedges"/>
                <a:cs typeface="Wedges"/>
                <a:sym typeface="Wedges"/>
              </a:rPr>
              <a:t>what’s wrong with this sentence?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3506" y="1362180"/>
            <a:ext cx="110800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She </a:t>
            </a:r>
            <a:r>
              <a:rPr lang="en-US" sz="5000" strike="sngStrike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have</a:t>
            </a:r>
            <a:r>
              <a:rPr lang="en-US" sz="5000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 good time at the party.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73981" y="4561978"/>
            <a:ext cx="11596241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She </a:t>
            </a:r>
            <a:r>
              <a:rPr lang="en-US" sz="5499">
                <a:solidFill>
                  <a:srgbClr val="53476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had</a:t>
            </a:r>
            <a:r>
              <a:rPr lang="en-US" sz="54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 good time at the party.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09267" y="2987178"/>
            <a:ext cx="35563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476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CORRECTION: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70870" y="7169150"/>
            <a:ext cx="470535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Have = base form</a:t>
            </a:r>
          </a:p>
          <a:p>
            <a:pPr algn="ctr">
              <a:lnSpc>
                <a:spcPts val="5600"/>
              </a:lnSpc>
            </a:pPr>
            <a:endParaRPr lang="en-US" sz="4000">
              <a:solidFill>
                <a:srgbClr val="53476F"/>
              </a:solidFill>
              <a:latin typeface="Wedges"/>
              <a:ea typeface="Wedges"/>
              <a:cs typeface="Wedges"/>
              <a:sym typeface="Wedges"/>
            </a:endParaRP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53476F"/>
                </a:solidFill>
                <a:latin typeface="Wedges"/>
                <a:ea typeface="Wedges"/>
                <a:cs typeface="Wedges"/>
                <a:sym typeface="Wedges"/>
              </a:rPr>
              <a:t>had = past tense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Office PowerPoint</Application>
  <PresentationFormat>Custom</PresentationFormat>
  <Paragraphs>223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Montserrat Classic Bold</vt:lpstr>
      <vt:lpstr>Wedges</vt:lpstr>
      <vt:lpstr>Times New Roman Italics</vt:lpstr>
      <vt:lpstr>Arial</vt:lpstr>
      <vt:lpstr>Calibri</vt:lpstr>
      <vt:lpstr>Montserrat Classic</vt:lpstr>
      <vt:lpstr>Klemer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Consistent Tense Education Presentation in Bright Colourful Illustrative Style</dc:title>
  <cp:lastModifiedBy>Iti Bhardwaj</cp:lastModifiedBy>
  <cp:revision>1</cp:revision>
  <dcterms:created xsi:type="dcterms:W3CDTF">2006-08-16T00:00:00Z</dcterms:created>
  <dcterms:modified xsi:type="dcterms:W3CDTF">2024-08-21T14:40:38Z</dcterms:modified>
  <dc:identifier>DAGLo0MTVEI</dc:identifier>
</cp:coreProperties>
</file>